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257" r:id="rId3"/>
    <p:sldId id="274" r:id="rId4"/>
    <p:sldId id="258" r:id="rId5"/>
    <p:sldId id="273" r:id="rId6"/>
    <p:sldId id="270" r:id="rId7"/>
    <p:sldId id="269" r:id="rId8"/>
    <p:sldId id="277" r:id="rId9"/>
    <p:sldId id="278" r:id="rId10"/>
    <p:sldId id="259" r:id="rId11"/>
    <p:sldId id="266" r:id="rId12"/>
    <p:sldId id="262" r:id="rId13"/>
    <p:sldId id="288" r:id="rId14"/>
    <p:sldId id="282" r:id="rId15"/>
    <p:sldId id="263" r:id="rId16"/>
    <p:sldId id="267" r:id="rId17"/>
    <p:sldId id="279" r:id="rId18"/>
    <p:sldId id="268" r:id="rId19"/>
    <p:sldId id="283" r:id="rId20"/>
    <p:sldId id="28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150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0248CF-214A-48E5-AC8A-D4538D2DFAA4}" type="datetimeFigureOut">
              <a:rPr lang="en-AU" smtClean="0"/>
              <a:t>29/07/2014</a:t>
            </a:fld>
            <a:endParaRPr lang="en-AU"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7047E9-4E77-4041-B421-D4CF16A49ED4}" type="slidenum">
              <a:rPr lang="en-AU" smtClean="0"/>
              <a:t>‹#›</a:t>
            </a:fld>
            <a:endParaRPr lang="en-AU" dirty="0"/>
          </a:p>
        </p:txBody>
      </p:sp>
    </p:spTree>
    <p:extLst>
      <p:ext uri="{BB962C8B-B14F-4D97-AF65-F5344CB8AC3E}">
        <p14:creationId xmlns:p14="http://schemas.microsoft.com/office/powerpoint/2010/main" val="1696173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7047E9-4E77-4041-B421-D4CF16A49ED4}" type="slidenum">
              <a:rPr lang="en-AU" smtClean="0"/>
              <a:t>7</a:t>
            </a:fld>
            <a:endParaRPr lang="en-AU" dirty="0"/>
          </a:p>
        </p:txBody>
      </p:sp>
    </p:spTree>
    <p:extLst>
      <p:ext uri="{BB962C8B-B14F-4D97-AF65-F5344CB8AC3E}">
        <p14:creationId xmlns:p14="http://schemas.microsoft.com/office/powerpoint/2010/main" val="362884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46B1F1C0-B3A1-4487-9362-4124682E5237}" type="datetimeFigureOut">
              <a:rPr lang="en-AU" smtClean="0"/>
              <a:t>29/07/2014</a:t>
            </a:fld>
            <a:endParaRPr lang="en-AU" dirty="0"/>
          </a:p>
        </p:txBody>
      </p:sp>
      <p:sp>
        <p:nvSpPr>
          <p:cNvPr id="8" name="Footer Placeholder 7"/>
          <p:cNvSpPr>
            <a:spLocks noGrp="1"/>
          </p:cNvSpPr>
          <p:nvPr>
            <p:ph type="ftr" sz="quarter" idx="11"/>
          </p:nvPr>
        </p:nvSpPr>
        <p:spPr/>
        <p:txBody>
          <a:bodyPr/>
          <a:lstStyle>
            <a:extLst/>
          </a:lstStyle>
          <a:p>
            <a:endParaRPr lang="en-AU" dirty="0"/>
          </a:p>
        </p:txBody>
      </p:sp>
      <p:sp>
        <p:nvSpPr>
          <p:cNvPr id="11" name="Slide Number Placeholder 10"/>
          <p:cNvSpPr>
            <a:spLocks noGrp="1"/>
          </p:cNvSpPr>
          <p:nvPr>
            <p:ph type="sldNum" sz="quarter" idx="12"/>
          </p:nvPr>
        </p:nvSpPr>
        <p:spPr/>
        <p:txBody>
          <a:bodyPr/>
          <a:lstStyle>
            <a:extLst/>
          </a:lstStyle>
          <a:p>
            <a:fld id="{270FBAEE-7AE5-4520-B653-59DAFAF0F1B9}" type="slidenum">
              <a:rPr lang="en-AU" smtClean="0"/>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6B1F1C0-B3A1-4487-9362-4124682E5237}" type="datetimeFigureOut">
              <a:rPr lang="en-AU" smtClean="0"/>
              <a:t>29/07/2014</a:t>
            </a:fld>
            <a:endParaRPr lang="en-AU" dirty="0"/>
          </a:p>
        </p:txBody>
      </p:sp>
      <p:sp>
        <p:nvSpPr>
          <p:cNvPr id="5" name="Footer Placeholder 4"/>
          <p:cNvSpPr>
            <a:spLocks noGrp="1"/>
          </p:cNvSpPr>
          <p:nvPr>
            <p:ph type="ftr" sz="quarter" idx="11"/>
          </p:nvPr>
        </p:nvSpPr>
        <p:spPr/>
        <p:txBody>
          <a:bodyPr/>
          <a:lstStyle>
            <a:extLst/>
          </a:lstStyle>
          <a:p>
            <a:endParaRPr lang="en-AU" dirty="0"/>
          </a:p>
        </p:txBody>
      </p:sp>
      <p:sp>
        <p:nvSpPr>
          <p:cNvPr id="6" name="Slide Number Placeholder 5"/>
          <p:cNvSpPr>
            <a:spLocks noGrp="1"/>
          </p:cNvSpPr>
          <p:nvPr>
            <p:ph type="sldNum" sz="quarter" idx="12"/>
          </p:nvPr>
        </p:nvSpPr>
        <p:spPr/>
        <p:txBody>
          <a:bodyPr/>
          <a:lstStyle>
            <a:extLst/>
          </a:lstStyle>
          <a:p>
            <a:fld id="{270FBAEE-7AE5-4520-B653-59DAFAF0F1B9}" type="slidenum">
              <a:rPr lang="en-AU" smtClean="0"/>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6B1F1C0-B3A1-4487-9362-4124682E5237}" type="datetimeFigureOut">
              <a:rPr lang="en-AU" smtClean="0"/>
              <a:t>29/07/2014</a:t>
            </a:fld>
            <a:endParaRPr lang="en-AU" dirty="0"/>
          </a:p>
        </p:txBody>
      </p:sp>
      <p:sp>
        <p:nvSpPr>
          <p:cNvPr id="5" name="Footer Placeholder 4"/>
          <p:cNvSpPr>
            <a:spLocks noGrp="1"/>
          </p:cNvSpPr>
          <p:nvPr>
            <p:ph type="ftr" sz="quarter" idx="11"/>
          </p:nvPr>
        </p:nvSpPr>
        <p:spPr/>
        <p:txBody>
          <a:bodyPr/>
          <a:lstStyle>
            <a:extLst/>
          </a:lstStyle>
          <a:p>
            <a:endParaRPr lang="en-AU" dirty="0"/>
          </a:p>
        </p:txBody>
      </p:sp>
      <p:sp>
        <p:nvSpPr>
          <p:cNvPr id="6" name="Slide Number Placeholder 5"/>
          <p:cNvSpPr>
            <a:spLocks noGrp="1"/>
          </p:cNvSpPr>
          <p:nvPr>
            <p:ph type="sldNum" sz="quarter" idx="12"/>
          </p:nvPr>
        </p:nvSpPr>
        <p:spPr/>
        <p:txBody>
          <a:bodyPr/>
          <a:lstStyle>
            <a:extLst/>
          </a:lstStyle>
          <a:p>
            <a:fld id="{270FBAEE-7AE5-4520-B653-59DAFAF0F1B9}" type="slidenum">
              <a:rPr lang="en-AU" smtClean="0"/>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6B1F1C0-B3A1-4487-9362-4124682E5237}" type="datetimeFigureOut">
              <a:rPr lang="en-AU" smtClean="0"/>
              <a:t>29/07/2014</a:t>
            </a:fld>
            <a:endParaRPr lang="en-AU" dirty="0"/>
          </a:p>
        </p:txBody>
      </p:sp>
      <p:sp>
        <p:nvSpPr>
          <p:cNvPr id="5" name="Footer Placeholder 4"/>
          <p:cNvSpPr>
            <a:spLocks noGrp="1"/>
          </p:cNvSpPr>
          <p:nvPr>
            <p:ph type="ftr" sz="quarter" idx="11"/>
          </p:nvPr>
        </p:nvSpPr>
        <p:spPr/>
        <p:txBody>
          <a:bodyPr/>
          <a:lstStyle>
            <a:extLst/>
          </a:lstStyle>
          <a:p>
            <a:endParaRPr lang="en-AU" dirty="0"/>
          </a:p>
        </p:txBody>
      </p:sp>
      <p:sp>
        <p:nvSpPr>
          <p:cNvPr id="6" name="Slide Number Placeholder 5"/>
          <p:cNvSpPr>
            <a:spLocks noGrp="1"/>
          </p:cNvSpPr>
          <p:nvPr>
            <p:ph type="sldNum" sz="quarter" idx="12"/>
          </p:nvPr>
        </p:nvSpPr>
        <p:spPr/>
        <p:txBody>
          <a:bodyPr/>
          <a:lstStyle>
            <a:extLst/>
          </a:lstStyle>
          <a:p>
            <a:fld id="{270FBAEE-7AE5-4520-B653-59DAFAF0F1B9}" type="slidenum">
              <a:rPr lang="en-AU" smtClean="0"/>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46B1F1C0-B3A1-4487-9362-4124682E5237}" type="datetimeFigureOut">
              <a:rPr lang="en-AU" smtClean="0"/>
              <a:t>29/07/2014</a:t>
            </a:fld>
            <a:endParaRPr lang="en-AU" dirty="0"/>
          </a:p>
        </p:txBody>
      </p:sp>
      <p:sp>
        <p:nvSpPr>
          <p:cNvPr id="5" name="Footer Placeholder 4"/>
          <p:cNvSpPr>
            <a:spLocks noGrp="1"/>
          </p:cNvSpPr>
          <p:nvPr>
            <p:ph type="ftr" sz="quarter" idx="11"/>
          </p:nvPr>
        </p:nvSpPr>
        <p:spPr/>
        <p:txBody>
          <a:bodyPr/>
          <a:lstStyle>
            <a:extLst/>
          </a:lstStyle>
          <a:p>
            <a:endParaRPr lang="en-AU" dirty="0"/>
          </a:p>
        </p:txBody>
      </p:sp>
      <p:sp>
        <p:nvSpPr>
          <p:cNvPr id="6" name="Slide Number Placeholder 5"/>
          <p:cNvSpPr>
            <a:spLocks noGrp="1"/>
          </p:cNvSpPr>
          <p:nvPr>
            <p:ph type="sldNum" sz="quarter" idx="12"/>
          </p:nvPr>
        </p:nvSpPr>
        <p:spPr/>
        <p:txBody>
          <a:bodyPr/>
          <a:lstStyle>
            <a:extLst/>
          </a:lstStyle>
          <a:p>
            <a:fld id="{270FBAEE-7AE5-4520-B653-59DAFAF0F1B9}" type="slidenum">
              <a:rPr lang="en-AU" smtClean="0"/>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6B1F1C0-B3A1-4487-9362-4124682E5237}" type="datetimeFigureOut">
              <a:rPr lang="en-AU" smtClean="0"/>
              <a:t>29/07/2014</a:t>
            </a:fld>
            <a:endParaRPr lang="en-AU" dirty="0"/>
          </a:p>
        </p:txBody>
      </p:sp>
      <p:sp>
        <p:nvSpPr>
          <p:cNvPr id="6" name="Footer Placeholder 5"/>
          <p:cNvSpPr>
            <a:spLocks noGrp="1"/>
          </p:cNvSpPr>
          <p:nvPr>
            <p:ph type="ftr" sz="quarter" idx="11"/>
          </p:nvPr>
        </p:nvSpPr>
        <p:spPr/>
        <p:txBody>
          <a:bodyPr/>
          <a:lstStyle>
            <a:extLst/>
          </a:lstStyle>
          <a:p>
            <a:endParaRPr lang="en-AU" dirty="0"/>
          </a:p>
        </p:txBody>
      </p:sp>
      <p:sp>
        <p:nvSpPr>
          <p:cNvPr id="7" name="Slide Number Placeholder 6"/>
          <p:cNvSpPr>
            <a:spLocks noGrp="1"/>
          </p:cNvSpPr>
          <p:nvPr>
            <p:ph type="sldNum" sz="quarter" idx="12"/>
          </p:nvPr>
        </p:nvSpPr>
        <p:spPr/>
        <p:txBody>
          <a:bodyPr/>
          <a:lstStyle>
            <a:extLst/>
          </a:lstStyle>
          <a:p>
            <a:fld id="{270FBAEE-7AE5-4520-B653-59DAFAF0F1B9}" type="slidenum">
              <a:rPr lang="en-AU" smtClean="0"/>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46B1F1C0-B3A1-4487-9362-4124682E5237}" type="datetimeFigureOut">
              <a:rPr lang="en-AU" smtClean="0"/>
              <a:t>29/07/2014</a:t>
            </a:fld>
            <a:endParaRPr lang="en-AU" dirty="0"/>
          </a:p>
        </p:txBody>
      </p:sp>
      <p:sp>
        <p:nvSpPr>
          <p:cNvPr id="8" name="Footer Placeholder 7"/>
          <p:cNvSpPr>
            <a:spLocks noGrp="1"/>
          </p:cNvSpPr>
          <p:nvPr>
            <p:ph type="ftr" sz="quarter" idx="11"/>
          </p:nvPr>
        </p:nvSpPr>
        <p:spPr/>
        <p:txBody>
          <a:bodyPr/>
          <a:lstStyle>
            <a:extLst/>
          </a:lstStyle>
          <a:p>
            <a:endParaRPr lang="en-AU" dirty="0"/>
          </a:p>
        </p:txBody>
      </p:sp>
      <p:sp>
        <p:nvSpPr>
          <p:cNvPr id="9" name="Slide Number Placeholder 8"/>
          <p:cNvSpPr>
            <a:spLocks noGrp="1"/>
          </p:cNvSpPr>
          <p:nvPr>
            <p:ph type="sldNum" sz="quarter" idx="12"/>
          </p:nvPr>
        </p:nvSpPr>
        <p:spPr/>
        <p:txBody>
          <a:bodyPr/>
          <a:lstStyle>
            <a:extLst/>
          </a:lstStyle>
          <a:p>
            <a:fld id="{270FBAEE-7AE5-4520-B653-59DAFAF0F1B9}" type="slidenum">
              <a:rPr lang="en-AU" smtClean="0"/>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6B1F1C0-B3A1-4487-9362-4124682E5237}" type="datetimeFigureOut">
              <a:rPr lang="en-AU" smtClean="0"/>
              <a:t>29/07/2014</a:t>
            </a:fld>
            <a:endParaRPr lang="en-AU" dirty="0"/>
          </a:p>
        </p:txBody>
      </p:sp>
      <p:sp>
        <p:nvSpPr>
          <p:cNvPr id="4" name="Footer Placeholder 3"/>
          <p:cNvSpPr>
            <a:spLocks noGrp="1"/>
          </p:cNvSpPr>
          <p:nvPr>
            <p:ph type="ftr" sz="quarter" idx="11"/>
          </p:nvPr>
        </p:nvSpPr>
        <p:spPr/>
        <p:txBody>
          <a:bodyPr/>
          <a:lstStyle>
            <a:extLst/>
          </a:lstStyle>
          <a:p>
            <a:endParaRPr lang="en-AU" dirty="0"/>
          </a:p>
        </p:txBody>
      </p:sp>
      <p:sp>
        <p:nvSpPr>
          <p:cNvPr id="5" name="Slide Number Placeholder 4"/>
          <p:cNvSpPr>
            <a:spLocks noGrp="1"/>
          </p:cNvSpPr>
          <p:nvPr>
            <p:ph type="sldNum" sz="quarter" idx="12"/>
          </p:nvPr>
        </p:nvSpPr>
        <p:spPr/>
        <p:txBody>
          <a:bodyPr/>
          <a:lstStyle>
            <a:extLst/>
          </a:lstStyle>
          <a:p>
            <a:fld id="{270FBAEE-7AE5-4520-B653-59DAFAF0F1B9}" type="slidenum">
              <a:rPr lang="en-AU" smtClean="0"/>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Date Placeholder 1"/>
          <p:cNvSpPr>
            <a:spLocks noGrp="1"/>
          </p:cNvSpPr>
          <p:nvPr>
            <p:ph type="dt" sz="half" idx="10"/>
          </p:nvPr>
        </p:nvSpPr>
        <p:spPr/>
        <p:txBody>
          <a:bodyPr/>
          <a:lstStyle>
            <a:extLst/>
          </a:lstStyle>
          <a:p>
            <a:fld id="{46B1F1C0-B3A1-4487-9362-4124682E5237}" type="datetimeFigureOut">
              <a:rPr lang="en-AU" smtClean="0"/>
              <a:t>29/07/2014</a:t>
            </a:fld>
            <a:endParaRPr lang="en-AU" dirty="0"/>
          </a:p>
        </p:txBody>
      </p:sp>
      <p:sp>
        <p:nvSpPr>
          <p:cNvPr id="3" name="Footer Placeholder 2"/>
          <p:cNvSpPr>
            <a:spLocks noGrp="1"/>
          </p:cNvSpPr>
          <p:nvPr>
            <p:ph type="ftr" sz="quarter" idx="11"/>
          </p:nvPr>
        </p:nvSpPr>
        <p:spPr/>
        <p:txBody>
          <a:bodyPr/>
          <a:lstStyle>
            <a:extLst/>
          </a:lstStyle>
          <a:p>
            <a:endParaRPr lang="en-AU" dirty="0"/>
          </a:p>
        </p:txBody>
      </p:sp>
      <p:sp>
        <p:nvSpPr>
          <p:cNvPr id="4" name="Slide Number Placeholder 3"/>
          <p:cNvSpPr>
            <a:spLocks noGrp="1"/>
          </p:cNvSpPr>
          <p:nvPr>
            <p:ph type="sldNum" sz="quarter" idx="12"/>
          </p:nvPr>
        </p:nvSpPr>
        <p:spPr/>
        <p:txBody>
          <a:bodyPr/>
          <a:lstStyle>
            <a:extLst/>
          </a:lstStyle>
          <a:p>
            <a:fld id="{270FBAEE-7AE5-4520-B653-59DAFAF0F1B9}" type="slidenum">
              <a:rPr lang="en-AU" smtClean="0"/>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6B1F1C0-B3A1-4487-9362-4124682E5237}" type="datetimeFigureOut">
              <a:rPr lang="en-AU" smtClean="0"/>
              <a:t>29/07/2014</a:t>
            </a:fld>
            <a:endParaRPr lang="en-AU" dirty="0"/>
          </a:p>
        </p:txBody>
      </p:sp>
      <p:sp>
        <p:nvSpPr>
          <p:cNvPr id="6" name="Footer Placeholder 5"/>
          <p:cNvSpPr>
            <a:spLocks noGrp="1"/>
          </p:cNvSpPr>
          <p:nvPr>
            <p:ph type="ftr" sz="quarter" idx="11"/>
          </p:nvPr>
        </p:nvSpPr>
        <p:spPr/>
        <p:txBody>
          <a:bodyPr/>
          <a:lstStyle>
            <a:extLst/>
          </a:lstStyle>
          <a:p>
            <a:endParaRPr lang="en-AU" dirty="0"/>
          </a:p>
        </p:txBody>
      </p:sp>
      <p:sp>
        <p:nvSpPr>
          <p:cNvPr id="7" name="Slide Number Placeholder 6"/>
          <p:cNvSpPr>
            <a:spLocks noGrp="1"/>
          </p:cNvSpPr>
          <p:nvPr>
            <p:ph type="sldNum" sz="quarter" idx="12"/>
          </p:nvPr>
        </p:nvSpPr>
        <p:spPr/>
        <p:txBody>
          <a:bodyPr/>
          <a:lstStyle>
            <a:extLst/>
          </a:lstStyle>
          <a:p>
            <a:fld id="{270FBAEE-7AE5-4520-B653-59DAFAF0F1B9}" type="slidenum">
              <a:rPr lang="en-AU" smtClean="0"/>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6B1F1C0-B3A1-4487-9362-4124682E5237}" type="datetimeFigureOut">
              <a:rPr lang="en-AU" smtClean="0"/>
              <a:t>29/07/2014</a:t>
            </a:fld>
            <a:endParaRPr lang="en-AU" dirty="0"/>
          </a:p>
        </p:txBody>
      </p:sp>
      <p:sp>
        <p:nvSpPr>
          <p:cNvPr id="6" name="Footer Placeholder 5"/>
          <p:cNvSpPr>
            <a:spLocks noGrp="1"/>
          </p:cNvSpPr>
          <p:nvPr>
            <p:ph type="ftr" sz="quarter" idx="11"/>
          </p:nvPr>
        </p:nvSpPr>
        <p:spPr/>
        <p:txBody>
          <a:bodyPr/>
          <a:lstStyle>
            <a:extLst/>
          </a:lstStyle>
          <a:p>
            <a:endParaRPr lang="en-AU" dirty="0"/>
          </a:p>
        </p:txBody>
      </p:sp>
      <p:sp>
        <p:nvSpPr>
          <p:cNvPr id="7" name="Slide Number Placeholder 6"/>
          <p:cNvSpPr>
            <a:spLocks noGrp="1"/>
          </p:cNvSpPr>
          <p:nvPr>
            <p:ph type="sldNum" sz="quarter" idx="12"/>
          </p:nvPr>
        </p:nvSpPr>
        <p:spPr/>
        <p:txBody>
          <a:bodyPr/>
          <a:lstStyle>
            <a:extLst/>
          </a:lstStyle>
          <a:p>
            <a:fld id="{270FBAEE-7AE5-4520-B653-59DAFAF0F1B9}" type="slidenum">
              <a:rPr lang="en-AU" smtClean="0"/>
              <a:t>‹#›</a:t>
            </a:fld>
            <a:endParaRPr lang="en-AU" dirty="0"/>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46B1F1C0-B3A1-4487-9362-4124682E5237}" type="datetimeFigureOut">
              <a:rPr lang="en-AU" smtClean="0"/>
              <a:t>29/07/2014</a:t>
            </a:fld>
            <a:endParaRPr lang="en-AU" dirty="0"/>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AU" dirty="0"/>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270FBAEE-7AE5-4520-B653-59DAFAF0F1B9}" type="slidenum">
              <a:rPr lang="en-AU" smtClean="0"/>
              <a:t>‹#›</a:t>
            </a:fld>
            <a:endParaRPr lang="en-AU"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268760"/>
            <a:ext cx="8208912" cy="4536504"/>
          </a:xfrm>
        </p:spPr>
        <p:txBody>
          <a:bodyPr>
            <a:normAutofit/>
          </a:bodyPr>
          <a:lstStyle/>
          <a:p>
            <a:r>
              <a:rPr lang="en-AU" sz="4400" dirty="0" smtClean="0"/>
              <a:t>Willaura Primary School</a:t>
            </a:r>
            <a:br>
              <a:rPr lang="en-AU" sz="4400" dirty="0" smtClean="0"/>
            </a:br>
            <a:r>
              <a:rPr lang="en-AU" sz="4400" dirty="0" smtClean="0"/>
              <a:t>Our Garden</a:t>
            </a:r>
            <a:endParaRPr lang="en-AU" sz="4400" dirty="0"/>
          </a:p>
        </p:txBody>
      </p:sp>
    </p:spTree>
    <p:extLst>
      <p:ext uri="{BB962C8B-B14F-4D97-AF65-F5344CB8AC3E}">
        <p14:creationId xmlns:p14="http://schemas.microsoft.com/office/powerpoint/2010/main" val="14811959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08517210\Pictures\Willaura 2012\Grounds\DSC026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232" y="404664"/>
            <a:ext cx="2009664" cy="267955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499992" y="755956"/>
            <a:ext cx="4186808" cy="5265332"/>
          </a:xfrm>
        </p:spPr>
        <p:txBody>
          <a:bodyPr>
            <a:normAutofit/>
          </a:bodyPr>
          <a:lstStyle/>
          <a:p>
            <a:r>
              <a:rPr lang="en-AU" sz="2000" dirty="0" smtClean="0"/>
              <a:t>Another </a:t>
            </a:r>
            <a:r>
              <a:rPr lang="en-AU" sz="2000" dirty="0" smtClean="0"/>
              <a:t>new development has been the front garden beds on </a:t>
            </a:r>
            <a:r>
              <a:rPr lang="en-AU" sz="2000" dirty="0" smtClean="0"/>
              <a:t>either side of the gate. </a:t>
            </a:r>
            <a:r>
              <a:rPr lang="en-AU" sz="2000" dirty="0" smtClean="0"/>
              <a:t>We </a:t>
            </a:r>
            <a:r>
              <a:rPr lang="en-AU" sz="2000" dirty="0" smtClean="0"/>
              <a:t>had a huge flax plant at school so we dug it up and divided </a:t>
            </a:r>
            <a:r>
              <a:rPr lang="en-AU" sz="2000" dirty="0" smtClean="0"/>
              <a:t>it, making new plants for this area. </a:t>
            </a:r>
            <a:r>
              <a:rPr lang="en-AU" sz="2000" dirty="0" smtClean="0"/>
              <a:t>The other plants came free from local gardeners as cuttings</a:t>
            </a:r>
            <a:r>
              <a:rPr lang="en-AU" sz="2000" dirty="0" smtClean="0"/>
              <a:t>.</a:t>
            </a:r>
          </a:p>
          <a:p>
            <a:r>
              <a:rPr lang="en-AU" sz="2000" dirty="0" smtClean="0"/>
              <a:t>The pergola was painted and the new plants have grown beautifully. They are so hardy they do not need to be watered.</a:t>
            </a:r>
            <a:endParaRPr lang="en-AU" sz="2000" dirty="0"/>
          </a:p>
        </p:txBody>
      </p:sp>
      <p:pic>
        <p:nvPicPr>
          <p:cNvPr id="5" name="Picture 2" descr="J:\DCIM\102___03\IMG_07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068286"/>
            <a:ext cx="3744416" cy="280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09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499992" y="755956"/>
            <a:ext cx="4186808" cy="4761276"/>
          </a:xfrm>
        </p:spPr>
        <p:txBody>
          <a:bodyPr>
            <a:normAutofit fontScale="92500"/>
          </a:bodyPr>
          <a:lstStyle/>
          <a:p>
            <a:r>
              <a:rPr lang="en-AU" dirty="0" smtClean="0"/>
              <a:t>We also replanted the circular bed in the front garden. We removed old plants, and with deliveries of manure and straw from school families we improved the soil. We planted hardy perennials and the garden </a:t>
            </a:r>
            <a:r>
              <a:rPr lang="en-AU" dirty="0" smtClean="0"/>
              <a:t>is thriving</a:t>
            </a:r>
            <a:r>
              <a:rPr lang="en-AU" dirty="0" smtClean="0"/>
              <a:t>. </a:t>
            </a:r>
            <a:endParaRPr lang="en-AU" dirty="0"/>
          </a:p>
        </p:txBody>
      </p:sp>
      <p:pic>
        <p:nvPicPr>
          <p:cNvPr id="9218" name="Picture 2" descr="D:\Users\08517210\Pictures\Willaura 2012\Grounds\Grounds\Garden Term 2 2012\DSC040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203596"/>
            <a:ext cx="3552394" cy="266429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Users\08517210\Pictures\Willaura 2012\Grounds\Grounds\Garden Term 2 2012\IMG_03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404664"/>
            <a:ext cx="3552395"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646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Grounds\School Grounds 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800" y="1124744"/>
            <a:ext cx="5184576" cy="38884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6136" y="1032073"/>
            <a:ext cx="3024336" cy="4154984"/>
          </a:xfrm>
          <a:prstGeom prst="rect">
            <a:avLst/>
          </a:prstGeom>
          <a:noFill/>
        </p:spPr>
        <p:txBody>
          <a:bodyPr wrap="square" rtlCol="0">
            <a:spAutoFit/>
          </a:bodyPr>
          <a:lstStyle/>
          <a:p>
            <a:r>
              <a:rPr lang="en-AU" sz="2400" dirty="0" smtClean="0"/>
              <a:t>Another major project has been the side garden. From the front gate it looked overgrown in parts, bare in other parts and just tired. It was time for a makeover!</a:t>
            </a:r>
            <a:endParaRPr lang="en-AU" sz="2400" dirty="0"/>
          </a:p>
        </p:txBody>
      </p:sp>
    </p:spTree>
    <p:extLst>
      <p:ext uri="{BB962C8B-B14F-4D97-AF65-F5344CB8AC3E}">
        <p14:creationId xmlns:p14="http://schemas.microsoft.com/office/powerpoint/2010/main" val="6290609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boys in garden\DSC072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060" b="14605"/>
          <a:stretch/>
        </p:blipFill>
        <p:spPr bwMode="auto">
          <a:xfrm>
            <a:off x="2704158" y="2456766"/>
            <a:ext cx="2166178" cy="20314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boys in garden\DSC072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97" t="29974" r="16160" b="8572"/>
          <a:stretch/>
        </p:blipFill>
        <p:spPr bwMode="auto">
          <a:xfrm>
            <a:off x="1214570" y="4454352"/>
            <a:ext cx="2979175" cy="197449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08517210\Pictures\Willaura 2011\Poles\DSC0133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744"/>
          <a:stretch/>
        </p:blipFill>
        <p:spPr bwMode="auto">
          <a:xfrm>
            <a:off x="395536" y="476672"/>
            <a:ext cx="2393384" cy="198884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08517210\Pictures\Willaura 2011\Poles\DSC0134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13" r="13176"/>
          <a:stretch/>
        </p:blipFill>
        <p:spPr bwMode="auto">
          <a:xfrm>
            <a:off x="2767216" y="476672"/>
            <a:ext cx="210312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Users\08517210\Pictures\Willaura 2011\Poles\DSC0134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424" r="5516"/>
          <a:stretch/>
        </p:blipFill>
        <p:spPr bwMode="auto">
          <a:xfrm>
            <a:off x="395536" y="2465512"/>
            <a:ext cx="2308622" cy="19888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64088" y="620688"/>
            <a:ext cx="3168352" cy="5170646"/>
          </a:xfrm>
          <a:prstGeom prst="rect">
            <a:avLst/>
          </a:prstGeom>
          <a:noFill/>
        </p:spPr>
        <p:txBody>
          <a:bodyPr wrap="square" rtlCol="0">
            <a:spAutoFit/>
          </a:bodyPr>
          <a:lstStyle/>
          <a:p>
            <a:r>
              <a:rPr lang="en-AU" sz="2200" dirty="0" smtClean="0"/>
              <a:t>We bought some second-hand pine poles from a local vineyard. </a:t>
            </a:r>
            <a:r>
              <a:rPr lang="en-AU" sz="2200" dirty="0"/>
              <a:t>W</a:t>
            </a:r>
            <a:r>
              <a:rPr lang="en-AU" sz="2200" dirty="0" smtClean="0"/>
              <a:t>e undercoated and painted them. Matt (a Dad) donated timber and edged the garden bed for us. Pat (a Dad – again!) put the first poles in. Students watched him closely and put the rest in themselves. </a:t>
            </a:r>
            <a:endParaRPr lang="en-AU" sz="2200" dirty="0"/>
          </a:p>
        </p:txBody>
      </p:sp>
    </p:spTree>
    <p:extLst>
      <p:ext uri="{BB962C8B-B14F-4D97-AF65-F5344CB8AC3E}">
        <p14:creationId xmlns:p14="http://schemas.microsoft.com/office/powerpoint/2010/main" val="3654836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Users\08517210\Pictures\Willaura 2012\Grounds\Grounds\Planting Kelly and Casey\IMG_06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790" y="4293096"/>
            <a:ext cx="2121986" cy="1591489"/>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Users\08517210\Pictures\Willaura 2014\Term 2\Art\IMG_05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76672"/>
            <a:ext cx="2088232" cy="15661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DCIM\102___03\IMG_07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764703"/>
            <a:ext cx="3500120" cy="4666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56176" y="777239"/>
            <a:ext cx="2664296" cy="4401205"/>
          </a:xfrm>
          <a:prstGeom prst="rect">
            <a:avLst/>
          </a:prstGeom>
          <a:noFill/>
        </p:spPr>
        <p:txBody>
          <a:bodyPr wrap="square" rtlCol="0">
            <a:spAutoFit/>
          </a:bodyPr>
          <a:lstStyle/>
          <a:p>
            <a:r>
              <a:rPr lang="en-AU" sz="2000" dirty="0" smtClean="0"/>
              <a:t>We painted the poles with different designs</a:t>
            </a:r>
            <a:r>
              <a:rPr lang="en-AU" sz="2000" dirty="0"/>
              <a:t>:</a:t>
            </a:r>
            <a:r>
              <a:rPr lang="en-AU" sz="2000" dirty="0" smtClean="0"/>
              <a:t> rainbows, raindrops, numbers, letters, fruit, music notes, stars, flowers and insects. We planted a bottlebrush hedge to attract birds and filled the bed with drought tolerant succulents.</a:t>
            </a:r>
            <a:endParaRPr lang="en-AU" sz="2000" dirty="0"/>
          </a:p>
        </p:txBody>
      </p:sp>
      <p:pic>
        <p:nvPicPr>
          <p:cNvPr id="1027" name="Picture 3" descr="D:\Users\08517210\Pictures\Willaura 2014\Term 2\Art\IMG_05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959" y="2062929"/>
            <a:ext cx="1653648" cy="220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351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580112" y="1700808"/>
            <a:ext cx="3106688" cy="4320479"/>
          </a:xfrm>
        </p:spPr>
        <p:txBody>
          <a:bodyPr>
            <a:normAutofit/>
          </a:bodyPr>
          <a:lstStyle/>
          <a:p>
            <a:r>
              <a:rPr lang="en-AU" dirty="0" smtClean="0"/>
              <a:t>We are also working hard in our vegetable garden. We </a:t>
            </a:r>
            <a:r>
              <a:rPr lang="en-AU" dirty="0" smtClean="0"/>
              <a:t>have planted a small orchard. </a:t>
            </a:r>
            <a:endParaRPr lang="en-AU" dirty="0"/>
          </a:p>
        </p:txBody>
      </p:sp>
      <p:pic>
        <p:nvPicPr>
          <p:cNvPr id="1026" name="Picture 2" descr="D:\Users\08517210\Pictures\Willaura 2012\Grounds\vegie garden\Fruit trees Term 3 2012\DSC0305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19538" y="2249488"/>
            <a:ext cx="2507771" cy="191683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08517210\Pictures\Willaura 2012\Grounds\vegie garden\Fruit trees Term 3 2012\DSC0306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3541" y="4150407"/>
            <a:ext cx="2483768" cy="1748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08517210\Pictures\Willaura 2012\Grounds\vegie garden\Fruit trees Term 3 2012\DSC0307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185632" y="2924715"/>
            <a:ext cx="2185341" cy="29746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08517210\Pictures\Willaura 2012\Grounds\vegie garden\Fruit trees Term 3 2012\DSC030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04664"/>
            <a:ext cx="2459765" cy="18448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08517210\Pictures\Willaura 2012\Grounds\vegie garden\Fruit trees Term 3 2012\DSC0307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1271" y="404664"/>
            <a:ext cx="2139702"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57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508104" y="755956"/>
            <a:ext cx="3178696" cy="5265332"/>
          </a:xfrm>
        </p:spPr>
        <p:txBody>
          <a:bodyPr>
            <a:normAutofit/>
          </a:bodyPr>
          <a:lstStyle/>
          <a:p>
            <a:r>
              <a:rPr lang="en-AU" sz="2400" dirty="0" smtClean="0"/>
              <a:t>We divided up our crowded bed of strawberries and planted them out.</a:t>
            </a:r>
            <a:endParaRPr lang="en-AU" sz="2400" dirty="0"/>
          </a:p>
        </p:txBody>
      </p:sp>
      <p:pic>
        <p:nvPicPr>
          <p:cNvPr id="8194" name="Picture 2" descr="D:\Users\08517210\Pictures\Willaura 2012\Grounds\Grounds\Garden Term 2 2012\DSC013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548680"/>
            <a:ext cx="2448272" cy="189568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Users\08517210\Pictures\Willaura 2012\Grounds\vegie garden\Katie strawberries\DSC035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514" y="2444364"/>
            <a:ext cx="2468302" cy="329107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Users\08517210\Pictures\Willaura 2012\Grounds\vegie garden\Katie strawberries\DSC0355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915816" y="3184229"/>
            <a:ext cx="2324376" cy="2551204"/>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Users\08517210\Pictures\Willaura 2012\Grounds\vegie garden\Katie strawberries\DSC0354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851"/>
          <a:stretch/>
        </p:blipFill>
        <p:spPr bwMode="auto">
          <a:xfrm>
            <a:off x="2921874" y="548679"/>
            <a:ext cx="2318318" cy="26938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Users\08517210\Pictures\Wilaura 2013\Garden\DSC0468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5400000">
            <a:off x="5507767" y="3086224"/>
            <a:ext cx="2913741" cy="233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237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Users\08517210\Pictures\Willaura 2014\Term 2\SAKG\gardening\May 2014\IMG_04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692696"/>
            <a:ext cx="3851920" cy="288894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D:\Users\08517210\Pictures\Willaura 2014\Term 2\SAKG\gardening\May 2014\IMG_04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692696"/>
            <a:ext cx="2193708" cy="292494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D:\Users\08517210\Pictures\Willaura 2014\Term 2\SAKG\gardening\May 2014\IMG_046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732240" y="638064"/>
            <a:ext cx="2005558" cy="2948947"/>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D:\Users\08517210\Pictures\Willaura 2014\Term 2\SAKG\gardening\May 2014\IMG_04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4358" y="3789039"/>
            <a:ext cx="2793441" cy="209508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D:\Users\08517210\Pictures\Willaura 2014\Term 2\SAKG\gardening\May 2014\IMG_049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996951" y="3780999"/>
            <a:ext cx="2748529" cy="2103121"/>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D:\Users\08517210\Pictures\Willaura 2014\Term 2\SAKG\gardening\May 2014\IMG_049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99592" y="3781000"/>
            <a:ext cx="2307750" cy="21031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5884121"/>
            <a:ext cx="8270255" cy="523220"/>
          </a:xfrm>
          <a:prstGeom prst="rect">
            <a:avLst/>
          </a:prstGeom>
          <a:noFill/>
        </p:spPr>
        <p:txBody>
          <a:bodyPr wrap="square" rtlCol="0">
            <a:spAutoFit/>
          </a:bodyPr>
          <a:lstStyle/>
          <a:p>
            <a:pPr algn="ctr"/>
            <a:r>
              <a:rPr lang="en-AU" sz="2800" dirty="0" smtClean="0"/>
              <a:t>And we have planted LOTS of vegetables!</a:t>
            </a:r>
            <a:endParaRPr lang="en-AU" sz="2800" dirty="0"/>
          </a:p>
        </p:txBody>
      </p:sp>
    </p:spTree>
    <p:extLst>
      <p:ext uri="{BB962C8B-B14F-4D97-AF65-F5344CB8AC3E}">
        <p14:creationId xmlns:p14="http://schemas.microsoft.com/office/powerpoint/2010/main" val="3785123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436980" y="528263"/>
            <a:ext cx="4311483" cy="2457020"/>
          </a:xfrm>
        </p:spPr>
        <p:txBody>
          <a:bodyPr>
            <a:noAutofit/>
          </a:bodyPr>
          <a:lstStyle/>
          <a:p>
            <a:r>
              <a:rPr lang="en-AU" sz="1600" dirty="0" smtClean="0"/>
              <a:t>To </a:t>
            </a:r>
            <a:r>
              <a:rPr lang="en-AU" sz="1600" dirty="0" smtClean="0"/>
              <a:t>keep our garden looking good we have a gardening roster where each family comes in once a term to rake, sweep and weed.  Parents come in for working bees for special jobs, for example, cutting back the over-grown photinias. Students </a:t>
            </a:r>
            <a:r>
              <a:rPr lang="en-AU" sz="1600" dirty="0" smtClean="0"/>
              <a:t>mulch, spread bark chips, rake and tidy. To keep things looking good sometimes we even go outside the yard to work!</a:t>
            </a:r>
            <a:endParaRPr lang="en-AU" sz="1600" dirty="0"/>
          </a:p>
        </p:txBody>
      </p:sp>
      <p:pic>
        <p:nvPicPr>
          <p:cNvPr id="6146" name="Picture 2" descr="D:\Users\08517210\Pictures\Wilaura 2013\Term 2\website photo day\DSC061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77" t="26523"/>
          <a:stretch/>
        </p:blipFill>
        <p:spPr bwMode="auto">
          <a:xfrm>
            <a:off x="2467367" y="528263"/>
            <a:ext cx="1969614" cy="212459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Users\08517210\Pictures\Wilaura 2013\Term 2\website photo day\DSC061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042"/>
          <a:stretch/>
        </p:blipFill>
        <p:spPr bwMode="auto">
          <a:xfrm>
            <a:off x="464975" y="528263"/>
            <a:ext cx="1944216" cy="21245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Users\08517210\Pictures\Willaura 2012\Grounds\Grounds\Planting Kelly and Casey\IMG_06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08" r="19231"/>
          <a:stretch/>
        </p:blipFill>
        <p:spPr bwMode="auto">
          <a:xfrm>
            <a:off x="496152" y="2780927"/>
            <a:ext cx="1913039" cy="1955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Users\08517210\Pictures\Wilaura 2013\Garden\DSC0468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5216"/>
          <a:stretch/>
        </p:blipFill>
        <p:spPr bwMode="auto">
          <a:xfrm>
            <a:off x="2483836" y="2806534"/>
            <a:ext cx="1953145" cy="1947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Users\08517210\Pictures\Willaura 2012\Grounds\Grounds\Lavender hedge 2011\DSC0017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262"/>
          <a:stretch/>
        </p:blipFill>
        <p:spPr bwMode="auto">
          <a:xfrm>
            <a:off x="4873932" y="3563689"/>
            <a:ext cx="3648405" cy="2346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171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7704" y="4475737"/>
            <a:ext cx="2964022" cy="369332"/>
          </a:xfrm>
          <a:prstGeom prst="rect">
            <a:avLst/>
          </a:prstGeom>
          <a:noFill/>
        </p:spPr>
        <p:txBody>
          <a:bodyPr wrap="square" rtlCol="0">
            <a:spAutoFit/>
          </a:bodyPr>
          <a:lstStyle/>
          <a:p>
            <a:pPr algn="ctr"/>
            <a:r>
              <a:rPr lang="en-AU" b="1" dirty="0" smtClean="0"/>
              <a:t>BEFORE</a:t>
            </a:r>
            <a:endParaRPr lang="en-AU" b="1" dirty="0"/>
          </a:p>
        </p:txBody>
      </p:sp>
      <p:sp>
        <p:nvSpPr>
          <p:cNvPr id="7" name="TextBox 6"/>
          <p:cNvSpPr txBox="1"/>
          <p:nvPr/>
        </p:nvSpPr>
        <p:spPr>
          <a:xfrm>
            <a:off x="4470141" y="4475737"/>
            <a:ext cx="2232248" cy="369332"/>
          </a:xfrm>
          <a:prstGeom prst="rect">
            <a:avLst/>
          </a:prstGeom>
          <a:noFill/>
        </p:spPr>
        <p:txBody>
          <a:bodyPr wrap="square" rtlCol="0">
            <a:spAutoFit/>
          </a:bodyPr>
          <a:lstStyle/>
          <a:p>
            <a:pPr algn="ctr"/>
            <a:r>
              <a:rPr lang="en-AU" b="1" dirty="0" smtClean="0"/>
              <a:t>AFTER</a:t>
            </a:r>
            <a:endParaRPr lang="en-AU" b="1" dirty="0"/>
          </a:p>
        </p:txBody>
      </p:sp>
      <p:pic>
        <p:nvPicPr>
          <p:cNvPr id="13" name="Picture 3" descr="J:\Grounds\School Grounds 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849" y="476672"/>
            <a:ext cx="2400267" cy="180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56115" y="4700266"/>
            <a:ext cx="3228053" cy="1477328"/>
          </a:xfrm>
          <a:prstGeom prst="rect">
            <a:avLst/>
          </a:prstGeom>
          <a:noFill/>
        </p:spPr>
        <p:txBody>
          <a:bodyPr wrap="square" rtlCol="0">
            <a:spAutoFit/>
          </a:bodyPr>
          <a:lstStyle/>
          <a:p>
            <a:pPr algn="ctr"/>
            <a:r>
              <a:rPr lang="en-AU" dirty="0" smtClean="0"/>
              <a:t>These pairs of photos were all taken in the same place. It is great to look at what we have achieved.</a:t>
            </a:r>
            <a:endParaRPr lang="en-AU" dirty="0"/>
          </a:p>
        </p:txBody>
      </p:sp>
      <p:pic>
        <p:nvPicPr>
          <p:cNvPr id="6" name="Picture 2" descr="J:\Grounds\School Grounds 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3633" y="2245203"/>
            <a:ext cx="2391917" cy="1793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J:\Grounds\School Grounds 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260" y="4039141"/>
            <a:ext cx="2400267"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DCIM\100___01\IMG_05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476672"/>
            <a:ext cx="2448389" cy="18362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J:\DCIM\100___01\IMG_057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879" b="9078"/>
          <a:stretch/>
        </p:blipFill>
        <p:spPr bwMode="auto">
          <a:xfrm>
            <a:off x="6084168" y="3993633"/>
            <a:ext cx="2592405" cy="18781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DCIM\100___01\IMG_056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8020" b="19170"/>
          <a:stretch/>
        </p:blipFill>
        <p:spPr bwMode="auto">
          <a:xfrm>
            <a:off x="5217137" y="2245203"/>
            <a:ext cx="2547631" cy="179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748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55577" y="530352"/>
            <a:ext cx="7560840" cy="5418928"/>
          </a:xfrm>
          <a:prstGeom prst="rect">
            <a:avLst/>
          </a:prstGeom>
        </p:spPr>
        <p:txBody>
          <a:bodyPr vert="horz" lIns="182880" tIns="91440">
            <a:normAutofit fontScale="85000" lnSpcReduction="20000"/>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endParaRPr lang="en-AU" sz="3000" dirty="0" smtClean="0"/>
          </a:p>
          <a:p>
            <a:pPr algn="just"/>
            <a:r>
              <a:rPr lang="en-AU" sz="3000" dirty="0" smtClean="0"/>
              <a:t>Willaura Primary School has always had teachers, parents and students interested in gardening. But by mid-2011 our garden had become overgrown and tired. It was time for a major re-vamp! </a:t>
            </a:r>
          </a:p>
          <a:p>
            <a:pPr algn="just"/>
            <a:r>
              <a:rPr lang="en-AU" sz="3000" dirty="0" smtClean="0"/>
              <a:t>ALL of our projects have involved parents, staff, students and local community members working together. </a:t>
            </a:r>
            <a:r>
              <a:rPr lang="en-AU" sz="3000" dirty="0" smtClean="0"/>
              <a:t>As a small rural school we are on a very tight budget, so all of our work outside is undertaken by ourselves, unless special equipment or expertise is needed. </a:t>
            </a:r>
            <a:r>
              <a:rPr lang="en-AU" sz="3000" dirty="0" smtClean="0"/>
              <a:t>Here </a:t>
            </a:r>
            <a:r>
              <a:rPr lang="en-AU" sz="3000" dirty="0" smtClean="0"/>
              <a:t>are some of the projects students, parents and staff have undertaken together.   </a:t>
            </a:r>
            <a:endParaRPr lang="en-AU" sz="3000" dirty="0"/>
          </a:p>
        </p:txBody>
      </p:sp>
    </p:spTree>
    <p:extLst>
      <p:ext uri="{BB962C8B-B14F-4D97-AF65-F5344CB8AC3E}">
        <p14:creationId xmlns:p14="http://schemas.microsoft.com/office/powerpoint/2010/main" val="14225660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3279" y="2120948"/>
            <a:ext cx="5400600" cy="1815882"/>
          </a:xfrm>
          <a:prstGeom prst="rect">
            <a:avLst/>
          </a:prstGeom>
          <a:noFill/>
        </p:spPr>
        <p:txBody>
          <a:bodyPr wrap="square" rtlCol="0">
            <a:spAutoFit/>
          </a:bodyPr>
          <a:lstStyle/>
          <a:p>
            <a:r>
              <a:rPr lang="en-AU" sz="1600" dirty="0" smtClean="0"/>
              <a:t>We are very proud of our school garden. It has been a team effort with parents, teachers and students all working incredibly </a:t>
            </a:r>
            <a:r>
              <a:rPr lang="en-AU" sz="1600" dirty="0" smtClean="0"/>
              <a:t>hard together. </a:t>
            </a:r>
            <a:r>
              <a:rPr lang="en-AU" sz="1600" dirty="0" smtClean="0"/>
              <a:t>There is still plenty to do, but it is good to stop and reflect on how much we have achieved. We think it looks pretty </a:t>
            </a:r>
            <a:r>
              <a:rPr lang="en-AU" sz="1600" dirty="0" smtClean="0"/>
              <a:t>amazing and we hope you agree!</a:t>
            </a:r>
            <a:endParaRPr lang="en-AU"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404664"/>
            <a:ext cx="2701988"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974" y="2138916"/>
            <a:ext cx="2698560" cy="179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3633" y="3936831"/>
            <a:ext cx="2715900" cy="199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9533" y="404664"/>
            <a:ext cx="2603005" cy="173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159901" y="3936831"/>
            <a:ext cx="2612637" cy="199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335" r="8375" b="2547"/>
          <a:stretch/>
        </p:blipFill>
        <p:spPr bwMode="auto">
          <a:xfrm>
            <a:off x="5748731" y="3936830"/>
            <a:ext cx="2584749" cy="199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0476" y="404664"/>
            <a:ext cx="2603005" cy="173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3393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sers\08517210\Pictures\Willaura 2012\Grounds\DSC0188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15090" y="757979"/>
            <a:ext cx="5537214" cy="492574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5940152" y="530352"/>
            <a:ext cx="2746647" cy="54189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AU" sz="2000" dirty="0" smtClean="0"/>
              <a:t>In our yard was an old gum tree. It was very beautiful, but it was also very dangerous. Over the school holidays it dropped a branch right onto the tables you can see here.  </a:t>
            </a:r>
            <a:r>
              <a:rPr lang="en-AU" sz="2000" dirty="0" smtClean="0"/>
              <a:t>It </a:t>
            </a:r>
            <a:r>
              <a:rPr lang="en-AU" sz="2000" dirty="0" smtClean="0"/>
              <a:t>had to be removed.</a:t>
            </a:r>
            <a:endParaRPr lang="en-AU" sz="2000" dirty="0"/>
          </a:p>
        </p:txBody>
      </p:sp>
    </p:spTree>
    <p:extLst>
      <p:ext uri="{BB962C8B-B14F-4D97-AF65-F5344CB8AC3E}">
        <p14:creationId xmlns:p14="http://schemas.microsoft.com/office/powerpoint/2010/main" val="3082267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08517210\Pictures\Willaura 2012\Grounds\DSC019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525161"/>
            <a:ext cx="2251679" cy="16887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724128" y="530352"/>
            <a:ext cx="2962672" cy="5418928"/>
          </a:xfrm>
        </p:spPr>
        <p:txBody>
          <a:bodyPr/>
          <a:lstStyle/>
          <a:p>
            <a:r>
              <a:rPr lang="en-AU" dirty="0" smtClean="0"/>
              <a:t>Removing </a:t>
            </a:r>
            <a:r>
              <a:rPr lang="en-AU" dirty="0" smtClean="0"/>
              <a:t>the tree left </a:t>
            </a:r>
            <a:r>
              <a:rPr lang="en-AU" dirty="0" smtClean="0"/>
              <a:t>a huge space</a:t>
            </a:r>
            <a:r>
              <a:rPr lang="en-AU" dirty="0" smtClean="0"/>
              <a:t>. </a:t>
            </a:r>
          </a:p>
          <a:p>
            <a:r>
              <a:rPr lang="en-AU" dirty="0" smtClean="0"/>
              <a:t>Luckily for us we had some clever Dads who built </a:t>
            </a:r>
            <a:r>
              <a:rPr lang="en-AU" dirty="0" smtClean="0"/>
              <a:t>….</a:t>
            </a:r>
          </a:p>
          <a:p>
            <a:r>
              <a:rPr lang="en-AU" dirty="0" smtClean="0"/>
              <a:t>An equally HUGE sandpit </a:t>
            </a:r>
            <a:r>
              <a:rPr lang="en-AU" dirty="0" smtClean="0">
                <a:sym typeface="Wingdings" panose="05000000000000000000" pitchFamily="2" charset="2"/>
              </a:rPr>
              <a:t></a:t>
            </a:r>
            <a:endParaRPr lang="en-AU" dirty="0"/>
          </a:p>
        </p:txBody>
      </p:sp>
      <p:pic>
        <p:nvPicPr>
          <p:cNvPr id="4" name="Picture 2" descr="D:\Users\08517210\Pictures\Willaura 2012\Grounds\Grounds\Planting Kelly and Casey\IMG_06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043" y="530352"/>
            <a:ext cx="2244757" cy="16835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Users\08517210\Pictures\Willaura 2012\Grounds\Sandpit\IMG_06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043" y="2348880"/>
            <a:ext cx="2244757" cy="16835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Users\08517210\Pictures\Willaura 2012\Grounds\Sandpit\DSC025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2357554"/>
            <a:ext cx="2251679" cy="16887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Users\08517210\Pictures\Willaura 2012\Grounds\Sandpit\DSC0252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526"/>
          <a:stretch/>
        </p:blipFill>
        <p:spPr bwMode="auto">
          <a:xfrm>
            <a:off x="1675771" y="4182034"/>
            <a:ext cx="2880320" cy="169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170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076056" y="530352"/>
            <a:ext cx="3610744" cy="54189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AU" sz="2400" dirty="0" smtClean="0"/>
              <a:t>Our sandpit is now one of the most popular areas in our playground. Students dig, create, ‘cook’, build, talk, laugh and work together.</a:t>
            </a:r>
            <a:endParaRPr lang="en-AU" sz="2400" dirty="0"/>
          </a:p>
        </p:txBody>
      </p:sp>
      <p:pic>
        <p:nvPicPr>
          <p:cNvPr id="13314" name="Picture 2" descr="D:\Users\08517210\Pictures\Willaura 2012\Grounds\Sandpit\DSC028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1" y="501751"/>
            <a:ext cx="2316395" cy="308852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D:\Users\08517210\Pictures\Willaura 2012\Grounds\Sandpit\DSC028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248"/>
          <a:stretch/>
        </p:blipFill>
        <p:spPr bwMode="auto">
          <a:xfrm>
            <a:off x="2985212" y="491838"/>
            <a:ext cx="2232248" cy="31083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Users\08517210\Pictures\Wilaura 2013\Term 1\DSC052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1" y="3645024"/>
            <a:ext cx="3844989" cy="211305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Users\08517210\Pictures\Wilaura 2013\Term 2\four square sand\DSC063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645024"/>
            <a:ext cx="2808312" cy="210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990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724128" y="764704"/>
            <a:ext cx="2962671" cy="5418928"/>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AU" sz="2000" dirty="0" smtClean="0"/>
              <a:t>A </a:t>
            </a:r>
            <a:r>
              <a:rPr lang="en-AU" sz="2000" dirty="0" smtClean="0"/>
              <a:t>major new development was our front fence area. Students </a:t>
            </a:r>
            <a:r>
              <a:rPr lang="en-AU" sz="2000" dirty="0" smtClean="0"/>
              <a:t>removed </a:t>
            </a:r>
            <a:r>
              <a:rPr lang="en-AU" sz="2000" dirty="0" smtClean="0"/>
              <a:t>the old, over-grown lavender </a:t>
            </a:r>
            <a:r>
              <a:rPr lang="en-AU" sz="2000" dirty="0" smtClean="0"/>
              <a:t>hedge. </a:t>
            </a:r>
            <a:r>
              <a:rPr lang="en-AU" sz="2000" dirty="0" smtClean="0"/>
              <a:t>Everyone driving past watched </a:t>
            </a:r>
            <a:r>
              <a:rPr lang="en-AU" sz="2000" dirty="0" smtClean="0"/>
              <a:t>keenly</a:t>
            </a:r>
            <a:r>
              <a:rPr lang="en-AU" sz="2000" dirty="0" smtClean="0"/>
              <a:t>. The </a:t>
            </a:r>
            <a:r>
              <a:rPr lang="en-AU" sz="2000" dirty="0" smtClean="0"/>
              <a:t>soil was hard and </a:t>
            </a:r>
            <a:r>
              <a:rPr lang="en-AU" sz="2000" dirty="0" smtClean="0"/>
              <a:t>dry and students worked hard to get </a:t>
            </a:r>
            <a:r>
              <a:rPr lang="en-AU" sz="2000" dirty="0" smtClean="0"/>
              <a:t>it ready for planting. </a:t>
            </a:r>
            <a:endParaRPr lang="en-AU" sz="2000" dirty="0"/>
          </a:p>
        </p:txBody>
      </p:sp>
      <p:pic>
        <p:nvPicPr>
          <p:cNvPr id="10242" name="Picture 2" descr="D:\Users\08517210\Pictures\Willaura 2012\Grounds\Grounds\Lavender hedge 2011\DSC001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164073"/>
            <a:ext cx="2627784" cy="19708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Users\08517210\Pictures\Willaura 2012\Grounds\Grounds\Lavender hedge 2011\DSC001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7704" y="3184581"/>
            <a:ext cx="2600440" cy="195033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D:\Users\08517210\Pictures\Willaura 2012\Grounds\Grounds\Lavender hedge 2011\DSC001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908720"/>
            <a:ext cx="2627784" cy="197083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D:\Users\08517210\Pictures\Willaura 2012\Grounds\Grounds\Lavender hedge 2011\DSC001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4032" y="908720"/>
            <a:ext cx="2627784" cy="197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709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Users\08517210\Pictures\Willaura 2012\Grounds\Grounds\Planting Kelly and Casey\IMG_06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5" y="548681"/>
            <a:ext cx="2304256"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Users\08517210\Pictures\Willaura 2012\Grounds\Grounds\Planting Kelly and Casey\IMG_06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475" y="2394865"/>
            <a:ext cx="2304254"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Users\08517210\Pictures\Willaura 2012\Grounds\Grounds\Planting Kelly and Casey\IMG_06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1123723"/>
            <a:ext cx="3202857" cy="4270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J:\DCIM\102___03\IMG_074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711"/>
          <a:stretch/>
        </p:blipFill>
        <p:spPr bwMode="auto">
          <a:xfrm>
            <a:off x="456221" y="4293096"/>
            <a:ext cx="2248761" cy="157339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6228184" y="738091"/>
            <a:ext cx="2400108" cy="5041739"/>
          </a:xfrm>
          <a:prstGeom prst="rect">
            <a:avLst/>
          </a:prstGeom>
        </p:spPr>
        <p:txBody>
          <a:bodyPr vert="horz" lIns="182880" tIns="91440">
            <a:normAutofit fontScale="92500" lnSpcReduction="10000"/>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buNone/>
            </a:pPr>
            <a:endParaRPr lang="en-AU" dirty="0" smtClean="0"/>
          </a:p>
          <a:p>
            <a:pPr marL="0" indent="0">
              <a:buNone/>
            </a:pPr>
            <a:r>
              <a:rPr lang="en-AU" sz="2600" dirty="0" smtClean="0"/>
              <a:t>Thank you to Scott (Yr 5) and parents Kelly and Casey who came in over the weekend to dig, plant, water and mulch. The new hedge is growing beautifully!</a:t>
            </a:r>
            <a:endParaRPr lang="en-AU" sz="2600" dirty="0"/>
          </a:p>
        </p:txBody>
      </p:sp>
    </p:spTree>
    <p:extLst>
      <p:ext uri="{BB962C8B-B14F-4D97-AF65-F5344CB8AC3E}">
        <p14:creationId xmlns:p14="http://schemas.microsoft.com/office/powerpoint/2010/main" val="2450105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Users\08517210\Pictures\Willaura 2012\Grounds\DSC019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1" y="507326"/>
            <a:ext cx="3679541" cy="275965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499992" y="1053325"/>
            <a:ext cx="4018789" cy="4679931"/>
          </a:xfrm>
          <a:prstGeom prst="rect">
            <a:avLst/>
          </a:prstGeom>
        </p:spPr>
        <p:txBody>
          <a:bodyPr vert="horz" lIns="182880" tIns="91440">
            <a:normAutofit fontScale="92500" lnSpcReduction="10000"/>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buNone/>
            </a:pPr>
            <a:r>
              <a:rPr lang="en-AU" sz="2400" dirty="0" smtClean="0"/>
              <a:t>We have also improved our grounds facilities this year by re-vamping our playground. </a:t>
            </a:r>
            <a:r>
              <a:rPr lang="en-AU" sz="2400" dirty="0" smtClean="0"/>
              <a:t>We had some old pieces that were broken and others were so far apart we couldn’t edge them and spread soft fall so they couldn’t be used. </a:t>
            </a:r>
          </a:p>
          <a:p>
            <a:pPr marL="0" indent="0">
              <a:buNone/>
            </a:pPr>
            <a:endParaRPr lang="en-AU" sz="2400" dirty="0"/>
          </a:p>
          <a:p>
            <a:pPr marL="0" indent="0">
              <a:buNone/>
            </a:pPr>
            <a:r>
              <a:rPr lang="en-AU" sz="2400" dirty="0" smtClean="0"/>
              <a:t>So we thought long and hard….and came up with a plan!</a:t>
            </a:r>
            <a:endParaRPr lang="en-AU" sz="2400" dirty="0"/>
          </a:p>
        </p:txBody>
      </p:sp>
      <p:pic>
        <p:nvPicPr>
          <p:cNvPr id="7" name="Picture 4" descr="D:\Users\08517210\Pictures\Willaura 2012\Grounds\Grounds\Garden Term 2 2012\IMG_01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6508" y="3501009"/>
            <a:ext cx="3672585" cy="235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212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499992" y="1053325"/>
            <a:ext cx="4018789" cy="4679931"/>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buNone/>
            </a:pPr>
            <a:r>
              <a:rPr lang="en-AU" dirty="0" smtClean="0"/>
              <a:t>Our Dads removed some playground pieces.  The newest piece was relocated.</a:t>
            </a:r>
          </a:p>
          <a:p>
            <a:pPr marL="0" indent="0">
              <a:buNone/>
            </a:pPr>
            <a:endParaRPr lang="en-AU" dirty="0" smtClean="0"/>
          </a:p>
          <a:p>
            <a:pPr marL="0" indent="0">
              <a:buNone/>
            </a:pPr>
            <a:r>
              <a:rPr lang="en-AU" dirty="0" smtClean="0"/>
              <a:t>With new edging and soft fall we had a new play area for senior students! </a:t>
            </a:r>
            <a:endParaRPr lang="en-AU" dirty="0"/>
          </a:p>
        </p:txBody>
      </p:sp>
      <p:pic>
        <p:nvPicPr>
          <p:cNvPr id="3074" name="Picture 2" descr="J:\new play area\DSC074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476672"/>
            <a:ext cx="3528392" cy="264629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J:\new play area\DSC074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5" y="3275602"/>
            <a:ext cx="3528392" cy="264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618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881</TotalTime>
  <Words>809</Words>
  <Application>Microsoft Office PowerPoint</Application>
  <PresentationFormat>On-screen Show (4:3)</PresentationFormat>
  <Paragraphs>33</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Aspect</vt:lpstr>
      <vt:lpstr>Willaura Primary School Our Garden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DEECD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Willaura Primary School</dc:title>
  <dc:creator>Sue Knight</dc:creator>
  <cp:lastModifiedBy>Knight, Susan M</cp:lastModifiedBy>
  <cp:revision>53</cp:revision>
  <dcterms:created xsi:type="dcterms:W3CDTF">2014-03-07T07:34:46Z</dcterms:created>
  <dcterms:modified xsi:type="dcterms:W3CDTF">2014-07-29T05:40:51Z</dcterms:modified>
</cp:coreProperties>
</file>